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4006" r:id="rId2"/>
  </p:sldMasterIdLst>
  <p:notesMasterIdLst>
    <p:notesMasterId r:id="rId25"/>
  </p:notesMasterIdLst>
  <p:handoutMasterIdLst>
    <p:handoutMasterId r:id="rId26"/>
  </p:handoutMasterIdLst>
  <p:sldIdLst>
    <p:sldId id="256" r:id="rId3"/>
    <p:sldId id="371" r:id="rId4"/>
    <p:sldId id="401" r:id="rId5"/>
    <p:sldId id="402" r:id="rId6"/>
    <p:sldId id="370" r:id="rId7"/>
    <p:sldId id="372" r:id="rId8"/>
    <p:sldId id="384" r:id="rId9"/>
    <p:sldId id="404" r:id="rId10"/>
    <p:sldId id="405" r:id="rId11"/>
    <p:sldId id="406" r:id="rId12"/>
    <p:sldId id="407" r:id="rId13"/>
    <p:sldId id="288" r:id="rId14"/>
    <p:sldId id="409" r:id="rId15"/>
    <p:sldId id="410" r:id="rId16"/>
    <p:sldId id="411" r:id="rId17"/>
    <p:sldId id="412" r:id="rId18"/>
    <p:sldId id="413" r:id="rId19"/>
    <p:sldId id="308" r:id="rId20"/>
    <p:sldId id="339" r:id="rId21"/>
    <p:sldId id="383" r:id="rId22"/>
    <p:sldId id="414" r:id="rId23"/>
    <p:sldId id="297" r:id="rId24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CC"/>
    <a:srgbClr val="FFFF00"/>
    <a:srgbClr val="00FF00"/>
    <a:srgbClr val="00FFCC"/>
    <a:srgbClr val="FF9900"/>
    <a:srgbClr val="0000FF"/>
    <a:srgbClr val="FAF0DC"/>
    <a:srgbClr val="6600CC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BD6A-4C31-A4FC-65BAD8850E78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BD6A-4C31-A4FC-65BAD8850E78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BD6A-4C31-A4FC-65BAD8850E78}"/>
              </c:ext>
            </c:extLst>
          </c:dPt>
          <c:dLbls>
            <c:dLbl>
              <c:idx val="0"/>
              <c:layout>
                <c:manualLayout>
                  <c:x val="1.0802469135802469E-2"/>
                  <c:y val="6.473364801078894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7,7%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A-4C31-A4FC-65BAD8850E78}"/>
                </c:ext>
              </c:extLst>
            </c:dLbl>
            <c:dLbl>
              <c:idx val="1"/>
              <c:layout>
                <c:manualLayout>
                  <c:x val="1.8518397005929815E-2"/>
                  <c:y val="8.6311530681051921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10,1%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A-4C31-A4FC-65BAD8850E78}"/>
                </c:ext>
              </c:extLst>
            </c:dLbl>
            <c:dLbl>
              <c:idx val="2"/>
              <c:layout>
                <c:manualLayout>
                  <c:x val="1.8518518518518517E-2"/>
                  <c:y val="0.2346594740391098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19,2%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A-4C31-A4FC-65BAD8850E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Polska</c:v>
                </c:pt>
                <c:pt idx="1">
                  <c:v>województwo  zachodniopomorskie</c:v>
                </c:pt>
                <c:pt idx="2">
                  <c:v>powiat choszczeński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7.6999999999999999E-2</c:v>
                </c:pt>
                <c:pt idx="1">
                  <c:v>0.10100000000000001</c:v>
                </c:pt>
                <c:pt idx="2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A-4C31-A4FC-65BAD8850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6979584"/>
        <c:axId val="96985472"/>
        <c:axId val="0"/>
      </c:bar3DChart>
      <c:catAx>
        <c:axId val="9697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pl-PL"/>
          </a:p>
        </c:txPr>
        <c:crossAx val="96985472"/>
        <c:crosses val="autoZero"/>
        <c:auto val="1"/>
        <c:lblAlgn val="ctr"/>
        <c:lblOffset val="100"/>
        <c:noMultiLvlLbl val="0"/>
      </c:catAx>
      <c:valAx>
        <c:axId val="969854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9697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gimnazjalne i poniżej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A-4068-B2C2-88034182D06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zasadnicze zawodowe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B4A-4068-B2C2-88034182D0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4A-4068-B2C2-88034182D06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LO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4A-4068-B2C2-88034182D06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policealne i średnie zawodowe</c:v>
                </c:pt>
              </c:strCache>
            </c:strRef>
          </c:tx>
          <c:spPr>
            <a:solidFill>
              <a:srgbClr val="FFFFFF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4A-4068-B2C2-88034182D0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Arkusz1!$E$2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4A-4068-B2C2-88034182D06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wyższe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B4A-4068-B2C2-88034182D0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Arkusz1!$F$2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4A-4068-B2C2-88034182D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601856"/>
        <c:axId val="38603392"/>
        <c:axId val="0"/>
      </c:bar3DChart>
      <c:catAx>
        <c:axId val="38601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38603392"/>
        <c:crosses val="autoZero"/>
        <c:auto val="1"/>
        <c:lblAlgn val="ctr"/>
        <c:lblOffset val="100"/>
        <c:noMultiLvlLbl val="0"/>
      </c:catAx>
      <c:valAx>
        <c:axId val="386033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38601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A22E-43B6-8806-CFA7550DA86A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A22E-43B6-8806-CFA7550DA86A}"/>
              </c:ext>
            </c:extLst>
          </c:dPt>
          <c:dLbls>
            <c:dLbl>
              <c:idx val="0"/>
              <c:layout>
                <c:manualLayout>
                  <c:x val="-0.13475697482259161"/>
                  <c:y val="8.0845487705810209E-2"/>
                </c:manualLayout>
              </c:layout>
              <c:tx>
                <c:rich>
                  <a:bodyPr/>
                  <a:lstStyle/>
                  <a:p>
                    <a:pPr>
                      <a:defRPr sz="4000"/>
                    </a:pPr>
                    <a:r>
                      <a:rPr lang="pl-PL" sz="4000" dirty="0">
                        <a:solidFill>
                          <a:schemeClr val="bg1"/>
                        </a:solidFill>
                      </a:rPr>
                      <a:t>30</a:t>
                    </a:r>
                    <a:r>
                      <a:rPr lang="en-US" sz="4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2E-43B6-8806-CFA7550DA86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2E-43B6-8806-CFA7550DA8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2E-43B6-8806-CFA7550DA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BE58-41EA-B156-5CF31E63506D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</c:spPr>
            <c:extLst>
              <c:ext xmlns:c16="http://schemas.microsoft.com/office/drawing/2014/chart" uri="{C3380CC4-5D6E-409C-BE32-E72D297353CC}">
                <c16:uniqueId val="{00000003-BE58-41EA-B156-5CF31E63506D}"/>
              </c:ext>
            </c:extLst>
          </c:dPt>
          <c:dLbls>
            <c:dLbl>
              <c:idx val="0"/>
              <c:layout>
                <c:manualLayout>
                  <c:x val="-0.23352240692135706"/>
                  <c:y val="-0.12144716232790519"/>
                </c:manualLayout>
              </c:layout>
              <c:tx>
                <c:rich>
                  <a:bodyPr/>
                  <a:lstStyle/>
                  <a:p>
                    <a:pPr>
                      <a:defRPr sz="4000"/>
                    </a:pPr>
                    <a:r>
                      <a:rPr lang="pl-PL" sz="4000" dirty="0">
                        <a:solidFill>
                          <a:schemeClr val="bg1"/>
                        </a:solidFill>
                      </a:rPr>
                      <a:t>59</a:t>
                    </a:r>
                    <a:r>
                      <a:rPr lang="en-US" sz="4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58-41EA-B156-5CF31E63506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1EA-B156-5CF31E635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58-41EA-B156-5CF31E635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BCC-4750-9275-D52338E35D3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DBCC-4750-9275-D52338E35D37}"/>
              </c:ext>
            </c:extLst>
          </c:dPt>
          <c:dLbls>
            <c:dLbl>
              <c:idx val="0"/>
              <c:layout>
                <c:manualLayout>
                  <c:x val="-0.13475697482259161"/>
                  <c:y val="8.0845487705810209E-2"/>
                </c:manualLayout>
              </c:layout>
              <c:tx>
                <c:rich>
                  <a:bodyPr/>
                  <a:lstStyle/>
                  <a:p>
                    <a:pPr>
                      <a:defRPr sz="4000"/>
                    </a:pPr>
                    <a:r>
                      <a:rPr lang="pl-PL" sz="4000" dirty="0">
                        <a:solidFill>
                          <a:schemeClr val="bg1"/>
                        </a:solidFill>
                      </a:rPr>
                      <a:t>26</a:t>
                    </a:r>
                    <a:r>
                      <a:rPr lang="en-US" sz="4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CC-4750-9275-D52338E35D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CC-4750-9275-D52338E3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CC-4750-9275-D52338E3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1-780F-4738-9480-6CAC0B6B449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780F-4738-9480-6CAC0B6B4498}"/>
              </c:ext>
            </c:extLst>
          </c:dPt>
          <c:dLbls>
            <c:dLbl>
              <c:idx val="0"/>
              <c:layout>
                <c:manualLayout>
                  <c:x val="-0.13475697482259161"/>
                  <c:y val="8.0845487705810209E-2"/>
                </c:manualLayout>
              </c:layout>
              <c:tx>
                <c:rich>
                  <a:bodyPr/>
                  <a:lstStyle/>
                  <a:p>
                    <a:pPr>
                      <a:defRPr sz="4000"/>
                    </a:pPr>
                    <a:r>
                      <a:rPr lang="pl-PL" sz="4000" dirty="0">
                        <a:solidFill>
                          <a:schemeClr val="bg1"/>
                        </a:solidFill>
                      </a:rPr>
                      <a:t>20</a:t>
                    </a:r>
                    <a:r>
                      <a:rPr lang="en-US" sz="4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0F-4738-9480-6CAC0B6B449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0F-4738-9480-6CAC0B6B4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0%</c:formatCode>
                <c:ptCount val="2"/>
                <c:pt idx="0">
                  <c:v>0.2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0F-4738-9480-6CAC0B6B4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D4B0-4C40-B631-3E5D46EDF962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D4B0-4C40-B631-3E5D46EDF962}"/>
              </c:ext>
            </c:extLst>
          </c:dPt>
          <c:dLbls>
            <c:dLbl>
              <c:idx val="0"/>
              <c:layout>
                <c:manualLayout>
                  <c:x val="-0.13475697482259161"/>
                  <c:y val="8.0845487705810209E-2"/>
                </c:manualLayout>
              </c:layout>
              <c:tx>
                <c:rich>
                  <a:bodyPr/>
                  <a:lstStyle/>
                  <a:p>
                    <a:pPr>
                      <a:defRPr sz="4000"/>
                    </a:pPr>
                    <a:r>
                      <a:rPr lang="pl-PL" sz="4000" dirty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en-US" sz="4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B0-4C40-B631-3E5D46EDF9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B0-4C40-B631-3E5D46EDF9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B0-4C40-B631-3E5D46EDF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tx1"/>
        </a:solidFill>
        <a:ln w="25384">
          <a:noFill/>
        </a:ln>
      </c:spPr>
    </c:sideWall>
    <c:backWall>
      <c:thickness val="0"/>
      <c:spPr>
        <a:solidFill>
          <a:schemeClr val="tx1"/>
        </a:solidFill>
        <a:ln w="25384">
          <a:noFill/>
        </a:ln>
      </c:spPr>
    </c:backWall>
    <c:plotArea>
      <c:layout>
        <c:manualLayout>
          <c:layoutTarget val="inner"/>
          <c:xMode val="edge"/>
          <c:yMode val="edge"/>
          <c:x val="9.0969548945271206E-2"/>
          <c:y val="2.4855294101178645E-2"/>
          <c:w val="0.89514156216584062"/>
          <c:h val="0.8618469861978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bezrobotnych ogółem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9501" cap="flat" cmpd="sng" algn="ctr">
              <a:solidFill>
                <a:schemeClr val="accent5">
                  <a:shade val="48000"/>
                  <a:satMod val="110000"/>
                </a:schemeClr>
              </a:solidFill>
              <a:prstDash val="solid"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805189921022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44-4570-9891-2186BBCBCE35}"/>
                </c:ext>
              </c:extLst>
            </c:dLbl>
            <c:dLbl>
              <c:idx val="1"/>
              <c:layout>
                <c:manualLayout>
                  <c:x val="4.0584080807123578E-2"/>
                  <c:y val="4.7962732034061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44-4570-9891-2186BBCBCE35}"/>
                </c:ext>
              </c:extLst>
            </c:dLbl>
            <c:dLbl>
              <c:idx val="2"/>
              <c:layout>
                <c:manualLayout>
                  <c:x val="2.8394340982093125E-4"/>
                  <c:y val="-6.6666200061591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44-4570-9891-2186BBCBCE35}"/>
                </c:ext>
              </c:extLst>
            </c:dLbl>
            <c:dLbl>
              <c:idx val="3"/>
              <c:layout>
                <c:manualLayout>
                  <c:x val="7.7728630624970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44-4570-9891-2186BBCBCE35}"/>
                </c:ext>
              </c:extLst>
            </c:dLbl>
            <c:dLbl>
              <c:idx val="4"/>
              <c:layout>
                <c:manualLayout>
                  <c:x val="6.5134932810983698E-3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44-4570-9891-2186BBCBCE35}"/>
                </c:ext>
              </c:extLst>
            </c:dLbl>
            <c:dLbl>
              <c:idx val="5"/>
              <c:layout>
                <c:manualLayout>
                  <c:x val="7.3186238318643159E-3"/>
                  <c:y val="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44-4570-9891-2186BBCBCE35}"/>
                </c:ext>
              </c:extLst>
            </c:dLbl>
            <c:dLbl>
              <c:idx val="6"/>
              <c:layout>
                <c:manualLayout>
                  <c:x val="1.59996142302231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44-4570-9891-2186BBCBC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Do 30 roku życia</c:v>
                </c:pt>
                <c:pt idx="1">
                  <c:v>Długotrwale bezrobotni</c:v>
                </c:pt>
                <c:pt idx="2">
                  <c:v>Powyżej 50 roku życia</c:v>
                </c:pt>
                <c:pt idx="3">
                  <c:v>Co najmniej 1 dziecko do 6 r.ż. </c:v>
                </c:pt>
                <c:pt idx="4">
                  <c:v>Niepełnosprawni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751</c:v>
                </c:pt>
                <c:pt idx="1">
                  <c:v>1482</c:v>
                </c:pt>
                <c:pt idx="2">
                  <c:v>671</c:v>
                </c:pt>
                <c:pt idx="3">
                  <c:v>508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44-4570-9891-2186BBCBC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5533696"/>
        <c:axId val="115535232"/>
        <c:axId val="0"/>
      </c:bar3DChart>
      <c:catAx>
        <c:axId val="115533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bg1"/>
                </a:solidFill>
              </a:defRPr>
            </a:pPr>
            <a:endParaRPr lang="pl-PL"/>
          </a:p>
        </c:txPr>
        <c:crossAx val="115535232"/>
        <c:crosses val="autoZero"/>
        <c:auto val="1"/>
        <c:lblAlgn val="ctr"/>
        <c:lblOffset val="100"/>
        <c:noMultiLvlLbl val="0"/>
      </c:catAx>
      <c:valAx>
        <c:axId val="11553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pl-PL"/>
          </a:p>
        </c:txPr>
        <c:crossAx val="115533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541462215681111E-3"/>
          <c:y val="0.92640686863294608"/>
          <c:w val="0.35105921650730099"/>
          <c:h val="4.9938005486870704E-2"/>
        </c:manualLayout>
      </c:layout>
      <c:overlay val="0"/>
      <c:txPr>
        <a:bodyPr/>
        <a:lstStyle/>
        <a:p>
          <a:pPr>
            <a:defRPr sz="1366" b="1" i="0" baseline="0">
              <a:solidFill>
                <a:schemeClr val="bg1"/>
              </a:solidFill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1-8964-4DB5-9845-3A50A16134DD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3-8964-4DB5-9845-3A50A16134DD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5-8964-4DB5-9845-3A50A16134D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7-8964-4DB5-9845-3A50A16134DD}"/>
              </c:ext>
            </c:extLst>
          </c:dPt>
          <c:dPt>
            <c:idx val="4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9-8964-4DB5-9845-3A50A16134DD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95000"/>
                </a:schemeClr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B-8964-4DB5-9845-3A50A16134DD}"/>
              </c:ext>
            </c:extLst>
          </c:dPt>
          <c:dPt>
            <c:idx val="6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D-8964-4DB5-9845-3A50A16134DD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F-8964-4DB5-9845-3A50A16134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Staże</c:v>
                </c:pt>
                <c:pt idx="1">
                  <c:v>Szkolenia</c:v>
                </c:pt>
                <c:pt idx="2">
                  <c:v>Prace interwencyjne</c:v>
                </c:pt>
                <c:pt idx="3">
                  <c:v>Prace społecznie użyteczne</c:v>
                </c:pt>
                <c:pt idx="4">
                  <c:v>Wyposażenie i doposażenie</c:v>
                </c:pt>
                <c:pt idx="5">
                  <c:v>Dotacje</c:v>
                </c:pt>
                <c:pt idx="6">
                  <c:v>Roboty publiczne</c:v>
                </c:pt>
                <c:pt idx="7">
                  <c:v>Refundacja/do 30 r.ż.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359</c:v>
                </c:pt>
                <c:pt idx="1">
                  <c:v>37</c:v>
                </c:pt>
                <c:pt idx="2">
                  <c:v>27</c:v>
                </c:pt>
                <c:pt idx="3">
                  <c:v>185</c:v>
                </c:pt>
                <c:pt idx="4">
                  <c:v>8</c:v>
                </c:pt>
                <c:pt idx="5">
                  <c:v>25</c:v>
                </c:pt>
                <c:pt idx="6">
                  <c:v>48</c:v>
                </c:pt>
                <c:pt idx="7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964-4DB5-9845-3A50A16134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9316480"/>
        <c:axId val="119379840"/>
      </c:barChart>
      <c:catAx>
        <c:axId val="1193164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baseline="0"/>
            </a:pPr>
            <a:endParaRPr lang="pl-PL"/>
          </a:p>
        </c:txPr>
        <c:crossAx val="119379840"/>
        <c:crosses val="autoZero"/>
        <c:auto val="1"/>
        <c:lblAlgn val="ctr"/>
        <c:lblOffset val="100"/>
        <c:noMultiLvlLbl val="0"/>
      </c:catAx>
      <c:valAx>
        <c:axId val="119379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316480"/>
        <c:crosses val="autoZero"/>
        <c:crossBetween val="between"/>
      </c:valAx>
    </c:plotArea>
    <c:plotVisOnly val="1"/>
    <c:dispBlanksAs val="gap"/>
    <c:showDLblsOverMax val="0"/>
  </c:chart>
  <c:spPr>
    <a:ln w="38100">
      <a:noFill/>
    </a:ln>
    <a:effectLst/>
  </c:spPr>
  <c:txPr>
    <a:bodyPr/>
    <a:lstStyle/>
    <a:p>
      <a:pPr>
        <a:defRPr sz="1800" baseline="0">
          <a:solidFill>
            <a:schemeClr val="bg1"/>
          </a:solidFill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 prstMaterial="metal"/>
      </c:spPr>
    </c:sideWall>
    <c:backWall>
      <c:thickness val="0"/>
      <c:spPr>
        <a:scene3d>
          <a:camera prst="orthographicFront"/>
          <a:lightRig rig="threePt" dir="t"/>
        </a:scene3d>
        <a:sp3d prstMaterial="metal"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4.1666666666666666E-3"/>
                  <c:y val="-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7.9281249999999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B7-4E29-BAA8-90B1EAD6F038}"/>
                </c:ext>
              </c:extLst>
            </c:dLbl>
            <c:dLbl>
              <c:idx val="2"/>
              <c:layout>
                <c:manualLayout>
                  <c:x val="2.0833333333333333E-3"/>
                  <c:y val="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B-4CE6-BAF6-CCDEC11781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3"/>
                <c:pt idx="0">
                  <c:v>31.05.2016r.</c:v>
                </c:pt>
                <c:pt idx="2">
                  <c:v>31.05.2017r.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2976</c:v>
                </c:pt>
                <c:pt idx="2">
                  <c:v>2525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A-4014-9094-7B4DE9AC900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Arkusz1!$A$2:$A$5</c:f>
              <c:strCache>
                <c:ptCount val="3"/>
                <c:pt idx="0">
                  <c:v>31.05.2016r.</c:v>
                </c:pt>
                <c:pt idx="2">
                  <c:v>31.05.2017r.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A-4014-9094-7B4DE9AC900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Kolumna3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Arkusz1!$A$2:$A$5</c:f>
              <c:strCache>
                <c:ptCount val="3"/>
                <c:pt idx="0">
                  <c:v>31.05.2016r.</c:v>
                </c:pt>
                <c:pt idx="2">
                  <c:v>31.05.2017r.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A-4014-9094-7B4DE9AC9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641280"/>
        <c:axId val="124642816"/>
        <c:axId val="0"/>
      </c:bar3DChart>
      <c:catAx>
        <c:axId val="124641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124642816"/>
        <c:crosses val="autoZero"/>
        <c:auto val="0"/>
        <c:lblAlgn val="ctr"/>
        <c:lblOffset val="100"/>
        <c:tickLblSkip val="1"/>
        <c:noMultiLvlLbl val="0"/>
      </c:catAx>
      <c:valAx>
        <c:axId val="12464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124641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71522309711287"/>
          <c:y val="0.17557800196850393"/>
          <c:w val="0.81236811023622046"/>
          <c:h val="0.713807578740157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0416666666666666E-2"/>
                  <c:y val="-5.6250246062992185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/>
                      <a:t>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4D-408C-886B-84C28520EC62}"/>
                </c:ext>
              </c:extLst>
            </c:dLbl>
            <c:dLbl>
              <c:idx val="2"/>
              <c:layout>
                <c:manualLayout>
                  <c:x val="2.5000000000000001E-2"/>
                  <c:y val="-1.5624753937007874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/>
                      <a:t>19,2%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73966535433069"/>
                      <c:h val="0.14803124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A4D-408C-886B-84C28520E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3"/>
                <c:pt idx="0">
                  <c:v>30.04.2016r.</c:v>
                </c:pt>
                <c:pt idx="2">
                  <c:v>30.04.2017r.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 formatCode="0.00%">
                  <c:v>0.22</c:v>
                </c:pt>
                <c:pt idx="2" formatCode="0%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4D-408C-886B-84C28520EC6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4583333333333334E-2"/>
                  <c:y val="-9.3749999999999997E-3"/>
                </c:manualLayout>
              </c:layout>
              <c:tx>
                <c:rich>
                  <a:bodyPr/>
                  <a:lstStyle/>
                  <a:p>
                    <a:r>
                      <a:rPr lang="pl-PL" sz="1800" dirty="0">
                        <a:solidFill>
                          <a:schemeClr val="bg1"/>
                        </a:solidFill>
                      </a:rPr>
                      <a:t>23,9%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4D-408C-886B-84C28520E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3"/>
                <c:pt idx="0">
                  <c:v>30.04.2016r.</c:v>
                </c:pt>
                <c:pt idx="2">
                  <c:v>30.04.2017r.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FA4D-408C-886B-84C28520EC6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pl-PL" dirty="0">
                        <a:solidFill>
                          <a:schemeClr val="bg1"/>
                        </a:solidFill>
                      </a:rPr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4D-408C-886B-84C28520E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3"/>
                <c:pt idx="0">
                  <c:v>30.04.2016r.</c:v>
                </c:pt>
                <c:pt idx="2">
                  <c:v>30.04.2017r.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FA4D-408C-886B-84C28520E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32096"/>
        <c:axId val="31733632"/>
        <c:axId val="0"/>
      </c:bar3DChart>
      <c:catAx>
        <c:axId val="3173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/>
                </a:solidFill>
              </a:defRPr>
            </a:pPr>
            <a:endParaRPr lang="pl-PL"/>
          </a:p>
        </c:txPr>
        <c:crossAx val="31733632"/>
        <c:crossesAt val="0"/>
        <c:auto val="1"/>
        <c:lblAlgn val="ctr"/>
        <c:lblOffset val="100"/>
        <c:noMultiLvlLbl val="0"/>
      </c:catAx>
      <c:valAx>
        <c:axId val="31733632"/>
        <c:scaling>
          <c:orientation val="minMax"/>
          <c:min val="0.17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3173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8966535433071"/>
          <c:y val="1.511324010593805E-2"/>
          <c:w val="0.8061033464566929"/>
          <c:h val="0.860644796604455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39664357775590575"/>
                  <c:y val="2.5188916876575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76-47FA-B684-BAA9EA915A6D}"/>
                </c:ext>
              </c:extLst>
            </c:dLbl>
            <c:dLbl>
              <c:idx val="1"/>
              <c:layout>
                <c:manualLayout>
                  <c:x val="0.40092593503937024"/>
                  <c:y val="-8.131855054642102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76-47FA-B684-BAA9EA915A6D}"/>
                </c:ext>
              </c:extLst>
            </c:dLbl>
            <c:dLbl>
              <c:idx val="2"/>
              <c:layout>
                <c:manualLayout>
                  <c:x val="0.40540095964566941"/>
                  <c:y val="-5.0383330685000068E-3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2774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6-47FA-B684-BAA9EA915A6D}"/>
                </c:ext>
              </c:extLst>
            </c:dLbl>
            <c:dLbl>
              <c:idx val="3"/>
              <c:layout>
                <c:manualLayout>
                  <c:x val="0.39589124015748056"/>
                  <c:y val="4.85947757789722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76-47FA-B684-BAA9EA915A6D}"/>
                </c:ext>
              </c:extLst>
            </c:dLbl>
            <c:dLbl>
              <c:idx val="4"/>
              <c:layout>
                <c:manualLayout>
                  <c:x val="0.39124224901574817"/>
                  <c:y val="-1.06106824808108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76-47FA-B684-BAA9EA915A6D}"/>
                </c:ext>
              </c:extLst>
            </c:dLbl>
            <c:dLbl>
              <c:idx val="5"/>
              <c:layout>
                <c:manualLayout>
                  <c:x val="0.38649680118110258"/>
                  <c:y val="-3.46040183264245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B-4DF7-9CDD-50BB8C986500}"/>
                </c:ext>
              </c:extLst>
            </c:dLbl>
            <c:dLbl>
              <c:idx val="6"/>
              <c:layout>
                <c:manualLayout>
                  <c:x val="0.38601451771653544"/>
                  <c:y val="-5.3945933080783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76-47FA-B684-BAA9EA915A6D}"/>
                </c:ext>
              </c:extLst>
            </c:dLbl>
            <c:dLbl>
              <c:idx val="7"/>
              <c:layout>
                <c:manualLayout>
                  <c:x val="0.39780093503937036"/>
                  <c:y val="6.92219203078205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76-47FA-B684-BAA9EA915A6D}"/>
                </c:ext>
              </c:extLst>
            </c:dLbl>
            <c:dLbl>
              <c:idx val="8"/>
              <c:layout>
                <c:manualLayout>
                  <c:x val="0.40509264271653556"/>
                  <c:y val="2.46917319311411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76-47FA-B684-BAA9EA915A6D}"/>
                </c:ext>
              </c:extLst>
            </c:dLbl>
            <c:dLbl>
              <c:idx val="9"/>
              <c:layout>
                <c:manualLayout>
                  <c:x val="0.39878469488188978"/>
                  <c:y val="-5.14558019450521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76-47FA-B684-BAA9EA915A6D}"/>
                </c:ext>
              </c:extLst>
            </c:dLbl>
            <c:dLbl>
              <c:idx val="10"/>
              <c:layout>
                <c:manualLayout>
                  <c:x val="0.38315969488188978"/>
                  <c:y val="5.49415894801562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76-47FA-B684-BAA9EA915A6D}"/>
                </c:ext>
              </c:extLst>
            </c:dLbl>
            <c:dLbl>
              <c:idx val="11"/>
              <c:layout>
                <c:manualLayout>
                  <c:x val="0.39421296751968538"/>
                  <c:y val="7.76680782352226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76-47FA-B684-BAA9EA915A6D}"/>
                </c:ext>
              </c:extLst>
            </c:dLbl>
            <c:dLbl>
              <c:idx val="12"/>
              <c:layout>
                <c:manualLayout>
                  <c:x val="0.39753088090551203"/>
                  <c:y val="-1.73069676114163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76-47FA-B684-BAA9EA915A6D}"/>
                </c:ext>
              </c:extLst>
            </c:dLbl>
            <c:dLbl>
              <c:idx val="13"/>
              <c:layout>
                <c:manualLayout>
                  <c:x val="0.32453703248031485"/>
                  <c:y val="1.78484301552986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76-47FA-B684-BAA9EA915A6D}"/>
                </c:ext>
              </c:extLst>
            </c:dLbl>
            <c:dLbl>
              <c:idx val="14"/>
              <c:layout>
                <c:manualLayout>
                  <c:x val="0.3100115649606301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76-47FA-B684-BAA9EA915A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Arkusz1!$A$2:$A$14</c:f>
              <c:strCache>
                <c:ptCount val="13"/>
                <c:pt idx="0">
                  <c:v>31.05.2016r.</c:v>
                </c:pt>
                <c:pt idx="1">
                  <c:v>30.06.2016r.</c:v>
                </c:pt>
                <c:pt idx="2">
                  <c:v>31.07.2016r.</c:v>
                </c:pt>
                <c:pt idx="3">
                  <c:v>31.08.2016r.</c:v>
                </c:pt>
                <c:pt idx="4">
                  <c:v>30.09.2016r.</c:v>
                </c:pt>
                <c:pt idx="5">
                  <c:v>31.10.2016r.</c:v>
                </c:pt>
                <c:pt idx="6">
                  <c:v>30.11.2016r.</c:v>
                </c:pt>
                <c:pt idx="7">
                  <c:v>31.12.2016r.</c:v>
                </c:pt>
                <c:pt idx="8">
                  <c:v>31.01.2017r.</c:v>
                </c:pt>
                <c:pt idx="9">
                  <c:v>28.02.2017r.</c:v>
                </c:pt>
                <c:pt idx="10">
                  <c:v>31.03.2017r.</c:v>
                </c:pt>
                <c:pt idx="11">
                  <c:v>30.04.2017r.</c:v>
                </c:pt>
                <c:pt idx="12">
                  <c:v>31.05.2017r.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2976</c:v>
                </c:pt>
                <c:pt idx="1">
                  <c:v>2857</c:v>
                </c:pt>
                <c:pt idx="2">
                  <c:v>2774</c:v>
                </c:pt>
                <c:pt idx="3">
                  <c:v>2733</c:v>
                </c:pt>
                <c:pt idx="4">
                  <c:v>2668</c:v>
                </c:pt>
                <c:pt idx="5">
                  <c:v>2628</c:v>
                </c:pt>
                <c:pt idx="6">
                  <c:v>2687</c:v>
                </c:pt>
                <c:pt idx="7">
                  <c:v>2924</c:v>
                </c:pt>
                <c:pt idx="8">
                  <c:v>3135</c:v>
                </c:pt>
                <c:pt idx="9">
                  <c:v>3060</c:v>
                </c:pt>
                <c:pt idx="10">
                  <c:v>2847</c:v>
                </c:pt>
                <c:pt idx="11">
                  <c:v>2674</c:v>
                </c:pt>
                <c:pt idx="12">
                  <c:v>2525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76-47FA-B684-BAA9EA915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31781632"/>
        <c:axId val="31783168"/>
      </c:barChart>
      <c:catAx>
        <c:axId val="31781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783168"/>
        <c:crosses val="autoZero"/>
        <c:auto val="1"/>
        <c:lblAlgn val="ctr"/>
        <c:lblOffset val="100"/>
        <c:noMultiLvlLbl val="0"/>
      </c:catAx>
      <c:valAx>
        <c:axId val="317831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178163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10226499465345"/>
          <c:y val="2.157788267026298E-2"/>
          <c:w val="0.8039224263633713"/>
          <c:h val="0.948752528658125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Arkusz1!$B$4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 cmpd="sng">
              <a:solidFill>
                <a:srgbClr val="00206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D1-451B-B676-A7E4DCCC45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pl-PL" dirty="0"/>
                      <a:t>1,2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D1-451B-B676-A7E4DCCC45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pl-PL" dirty="0"/>
                      <a:t>0,5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D1-451B-B676-A7E4DCCC45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pl-PL" dirty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D1-451B-B676-A7E4DCCC45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pl-PL" dirty="0"/>
                      <a:t>19,8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D1-451B-B676-A7E4DCCC45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pl-PL" dirty="0"/>
                      <a:t>19,4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D1-451B-B676-A7E4DCCC454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pl-PL" dirty="0"/>
                      <a:t>19,1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D1-451B-B676-A7E4DCCC454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19,</a:t>
                    </a:r>
                    <a:r>
                      <a:rPr lang="pl-PL" dirty="0"/>
                      <a:t>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D1-451B-B676-A7E4DCCC454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pl-PL" dirty="0"/>
                      <a:t>20,8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D1-451B-B676-A7E4DCCC454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pl-PL" dirty="0"/>
                      <a:t>21,8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D1-451B-B676-A7E4DCCC454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pl-PL" dirty="0"/>
                      <a:t>21,4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D1-451B-B676-A7E4DCCC4541}"/>
                </c:ext>
              </c:extLst>
            </c:dLbl>
            <c:dLbl>
              <c:idx val="11"/>
              <c:layout>
                <c:manualLayout>
                  <c:x val="1.3888888888888897E-2"/>
                  <c:y val="-5.394470667565743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20,</a:t>
                    </a:r>
                    <a:r>
                      <a:rPr lang="pl-PL" dirty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D1-451B-B676-A7E4DCCC4541}"/>
                </c:ext>
              </c:extLst>
            </c:dLbl>
            <c:dLbl>
              <c:idx val="12"/>
              <c:layout>
                <c:manualLayout>
                  <c:x val="4.6296296296296294E-3"/>
                  <c:y val="-2.697235333782872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pl-PL" dirty="0"/>
                      <a:t>19,2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D1-451B-B676-A7E4DCCC454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D1-451B-B676-A7E4DCCC4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Arkusz1!$A$5:$A$17</c:f>
              <c:strCache>
                <c:ptCount val="13"/>
                <c:pt idx="0">
                  <c:v>30.04.2016r.</c:v>
                </c:pt>
                <c:pt idx="1">
                  <c:v>31.05.2016r.</c:v>
                </c:pt>
                <c:pt idx="2">
                  <c:v>30.06.2016r.</c:v>
                </c:pt>
                <c:pt idx="3">
                  <c:v>31.07.2016r.</c:v>
                </c:pt>
                <c:pt idx="4">
                  <c:v>31.08.2016r.</c:v>
                </c:pt>
                <c:pt idx="5">
                  <c:v>30.09.2016r.</c:v>
                </c:pt>
                <c:pt idx="6">
                  <c:v>31.10.2016r.</c:v>
                </c:pt>
                <c:pt idx="7">
                  <c:v>30.11.2016r.</c:v>
                </c:pt>
                <c:pt idx="8">
                  <c:v>31.12.2016r.</c:v>
                </c:pt>
                <c:pt idx="9">
                  <c:v>31.01.2017r.</c:v>
                </c:pt>
                <c:pt idx="10">
                  <c:v>28.02.2017r.</c:v>
                </c:pt>
                <c:pt idx="11">
                  <c:v>31.03.2017r.</c:v>
                </c:pt>
                <c:pt idx="12">
                  <c:v>30.04.2017r.</c:v>
                </c:pt>
              </c:strCache>
            </c:strRef>
          </c:cat>
          <c:val>
            <c:numRef>
              <c:f>Arkusz1!$B$5:$B$17</c:f>
              <c:numCache>
                <c:formatCode>General</c:formatCode>
                <c:ptCount val="13"/>
                <c:pt idx="0">
                  <c:v>22</c:v>
                </c:pt>
                <c:pt idx="1">
                  <c:v>21.2</c:v>
                </c:pt>
                <c:pt idx="2">
                  <c:v>20.5</c:v>
                </c:pt>
                <c:pt idx="3">
                  <c:v>20</c:v>
                </c:pt>
                <c:pt idx="4">
                  <c:v>19.8</c:v>
                </c:pt>
                <c:pt idx="5">
                  <c:v>19.399999999999999</c:v>
                </c:pt>
                <c:pt idx="6">
                  <c:v>19.100000000000001</c:v>
                </c:pt>
                <c:pt idx="7">
                  <c:v>19.5</c:v>
                </c:pt>
                <c:pt idx="8">
                  <c:v>20.8</c:v>
                </c:pt>
                <c:pt idx="9">
                  <c:v>21.8</c:v>
                </c:pt>
                <c:pt idx="10">
                  <c:v>21.4</c:v>
                </c:pt>
                <c:pt idx="11">
                  <c:v>20.2</c:v>
                </c:pt>
                <c:pt idx="1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3D1-451B-B676-A7E4DCCC4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04256"/>
        <c:axId val="31505792"/>
      </c:barChart>
      <c:catAx>
        <c:axId val="31504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pl-PL"/>
          </a:p>
        </c:txPr>
        <c:crossAx val="31505792"/>
        <c:crosses val="autoZero"/>
        <c:auto val="1"/>
        <c:lblAlgn val="ctr"/>
        <c:lblOffset val="100"/>
        <c:noMultiLvlLbl val="0"/>
      </c:catAx>
      <c:valAx>
        <c:axId val="315057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1504256"/>
        <c:crosses val="autoZero"/>
        <c:crossBetween val="between"/>
      </c:valAx>
      <c:spPr>
        <a:solidFill>
          <a:srgbClr val="FAF0DC"/>
        </a:solidFill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solidFill>
          <a:schemeClr val="tx1">
            <a:lumMod val="95000"/>
          </a:schemeClr>
        </a:solidFill>
      </c:spPr>
    </c:sideWall>
    <c:backWall>
      <c:thickness val="0"/>
      <c:spPr>
        <a:solidFill>
          <a:schemeClr val="tx1">
            <a:lumMod val="95000"/>
          </a:scheme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99FFCC"/>
            </a:solidFill>
            <a:ln w="9509" cap="flat" cmpd="sng" algn="ctr">
              <a:solidFill>
                <a:schemeClr val="accent4">
                  <a:shade val="48000"/>
                  <a:satMod val="110000"/>
                </a:schemeClr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8283766409036687E-3"/>
                  <c:y val="-0.19988893076022929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9,6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36-4DD7-A7BC-67979DACD8BE}"/>
                </c:ext>
              </c:extLst>
            </c:dLbl>
            <c:dLbl>
              <c:idx val="1"/>
              <c:layout>
                <c:manualLayout>
                  <c:x val="-2.0637873638445397E-3"/>
                  <c:y val="-0.13171522640274499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36-4DD7-A7BC-67979DACD8BE}"/>
                </c:ext>
              </c:extLst>
            </c:dLbl>
            <c:dLbl>
              <c:idx val="2"/>
              <c:layout>
                <c:manualLayout>
                  <c:x val="7.1310197909743942E-3"/>
                  <c:y val="-0.2363422519288363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  <a:r>
                      <a:rPr lang="pl-PL" dirty="0"/>
                      <a:t>0,3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36-4DD7-A7BC-67979DACD8BE}"/>
                </c:ext>
              </c:extLst>
            </c:dLbl>
            <c:dLbl>
              <c:idx val="3"/>
              <c:layout>
                <c:manualLayout>
                  <c:x val="7.2515244477595478E-3"/>
                  <c:y val="-0.20618120153116881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8,9%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36-4DD7-A7BC-67979DACD8BE}"/>
                </c:ext>
              </c:extLst>
            </c:dLbl>
            <c:dLbl>
              <c:idx val="4"/>
              <c:layout>
                <c:manualLayout>
                  <c:x val="4.8398060083993371E-3"/>
                  <c:y val="-0.22640810012098608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9,7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36-4DD7-A7BC-67979DACD8BE}"/>
                </c:ext>
              </c:extLst>
            </c:dLbl>
            <c:dLbl>
              <c:idx val="5"/>
              <c:layout>
                <c:manualLayout>
                  <c:x val="7.7943758688844324E-3"/>
                  <c:y val="-0.29385192090283424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10,6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36-4DD7-A7BC-67979DACD8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Bierzwnik</c:v>
                </c:pt>
                <c:pt idx="1">
                  <c:v>Choszczno</c:v>
                </c:pt>
                <c:pt idx="2">
                  <c:v>Drawno</c:v>
                </c:pt>
                <c:pt idx="3">
                  <c:v>Krzęcin</c:v>
                </c:pt>
                <c:pt idx="4">
                  <c:v>Pełczyce</c:v>
                </c:pt>
                <c:pt idx="5">
                  <c:v>Recz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9.6000000000000002E-2</c:v>
                </c:pt>
                <c:pt idx="1">
                  <c:v>7.0000000000000007E-2</c:v>
                </c:pt>
                <c:pt idx="2">
                  <c:v>0.10299999999999999</c:v>
                </c:pt>
                <c:pt idx="3">
                  <c:v>8.8999999999999996E-2</c:v>
                </c:pt>
                <c:pt idx="4">
                  <c:v>9.7000000000000003E-2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06-4B3D-B68B-E0C18FFB9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552256"/>
        <c:axId val="31553792"/>
        <c:axId val="0"/>
      </c:bar3DChart>
      <c:catAx>
        <c:axId val="315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500" b="1" i="0" baseline="0">
                <a:solidFill>
                  <a:schemeClr val="bg1"/>
                </a:solidFill>
              </a:defRPr>
            </a:pPr>
            <a:endParaRPr lang="pl-PL"/>
          </a:p>
        </c:txPr>
        <c:crossAx val="31553792"/>
        <c:crosses val="autoZero"/>
        <c:auto val="1"/>
        <c:lblAlgn val="ctr"/>
        <c:lblOffset val="100"/>
        <c:noMultiLvlLbl val="0"/>
      </c:catAx>
      <c:valAx>
        <c:axId val="31553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31552256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31.05.2017 r.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D635-45B7-B0A0-F9968C491C3A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635-45B7-B0A0-F9968C491C3A}"/>
              </c:ext>
            </c:extLst>
          </c:dPt>
          <c:dLbls>
            <c:dLbl>
              <c:idx val="0"/>
              <c:layout>
                <c:manualLayout>
                  <c:x val="-0.19957185039370079"/>
                  <c:y val="-0.13763057433060247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>
                        <a:solidFill>
                          <a:schemeClr val="bg1"/>
                        </a:solidFill>
                      </a:rPr>
                      <a:t>58%</a:t>
                    </a:r>
                    <a:endParaRPr lang="en-US" sz="36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35-45B7-B0A0-F9968C491C3A}"/>
                </c:ext>
              </c:extLst>
            </c:dLbl>
            <c:dLbl>
              <c:idx val="1"/>
              <c:layout>
                <c:manualLayout>
                  <c:x val="0.1433191771167493"/>
                  <c:y val="4.4962913014160485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>
                        <a:solidFill>
                          <a:schemeClr val="bg1"/>
                        </a:solidFill>
                      </a:rPr>
                      <a:t>42%</a:t>
                    </a:r>
                    <a:endParaRPr lang="en-US" sz="36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35-45B7-B0A0-F9968C491C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1.kobiety</c:v>
                </c:pt>
                <c:pt idx="1">
                  <c:v>2. mężczyźni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35-45B7-B0A0-F9968C491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31.05.2017 r.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2793-4753-8E84-D83AED66853D}"/>
              </c:ext>
            </c:extLst>
          </c:dPt>
          <c:dPt>
            <c:idx val="1"/>
            <c:bubble3D val="0"/>
            <c:spPr>
              <a:solidFill>
                <a:schemeClr val="tx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793-4753-8E84-D83AED66853D}"/>
              </c:ext>
            </c:extLst>
          </c:dPt>
          <c:dLbls>
            <c:dLbl>
              <c:idx val="0"/>
              <c:layout>
                <c:manualLayout>
                  <c:x val="-6.0964263147662096E-2"/>
                  <c:y val="0.12975825762845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93-4753-8E84-D83AED66853D}"/>
                </c:ext>
              </c:extLst>
            </c:dLbl>
            <c:dLbl>
              <c:idx val="1"/>
              <c:layout>
                <c:manualLayout>
                  <c:x val="0.10254757217847769"/>
                  <c:y val="-0.19254310001539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93-4753-8E84-D83AED668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1. z prawem</c:v>
                </c:pt>
                <c:pt idx="1">
                  <c:v>2. bez prawa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93-4753-8E84-D83AED668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18-24 lata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8-44E2-B7D9-582875C9210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25-34 lata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948-44E2-B7D9-582875C921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48-44E2-B7D9-582875C9210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35-44 lata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48-44E2-B7D9-582875C92103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45-54 lata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948-44E2-B7D9-582875C921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Arkusz1!$E$2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48-44E2-B7D9-582875C92103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55-59 lat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948-44E2-B7D9-582875C921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Arkusz1!$F$2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48-44E2-B7D9-582875C92103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60 lat i więcej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48-44E2-B7D9-582875C921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stan na 31.03.2017 r. </c:v>
                </c:pt>
              </c:strCache>
            </c:strRef>
          </c:cat>
          <c:val>
            <c:numRef>
              <c:f>Arkusz1!$G$2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948-44E2-B7D9-582875C92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888512"/>
        <c:axId val="110244608"/>
        <c:axId val="0"/>
      </c:bar3DChart>
      <c:catAx>
        <c:axId val="9788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110244608"/>
        <c:crosses val="autoZero"/>
        <c:auto val="1"/>
        <c:lblAlgn val="ctr"/>
        <c:lblOffset val="100"/>
        <c:noMultiLvlLbl val="0"/>
      </c:catAx>
      <c:valAx>
        <c:axId val="1102446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  <c:crossAx val="97888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F8C13-C22E-4CB5-B3D7-708A1DC6831E}" type="datetimeFigureOut">
              <a:rPr lang="pl-PL" smtClean="0"/>
              <a:t>09.06.2017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29E0-E00D-4812-81B0-D0A4671F31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725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0684-7751-42AE-BFEA-41FBD7505D09}" type="datetimeFigureOut">
              <a:rPr lang="pl-PL" smtClean="0"/>
              <a:t>09.06.2017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ECEE-12A1-4B3A-8F0B-3DA4A81C2B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39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3ECEE-12A1-4B3A-8F0B-3DA4A81C2BB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27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EF6B-6BD5-4C34-BB25-99E51EB8AD9A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9385-4B4A-4637-A7A7-E2B5854EC9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0885-9278-4CAF-B61A-5875A4C9622E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6513-92A2-4398-AD9A-1B76C50252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F70B1-D229-4BAB-B181-0820BE09D317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6882-F52F-45AB-B72D-CCF980A380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D9BB-BA6D-426B-A440-A7ACBC709B2B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8E690-8DDD-450D-BBB3-C2B8E03106A1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5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3CA1-B46E-4C13-965A-2E3F58B9B8B3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7ADE-08E3-45ED-AC1C-9704FCD17094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29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AAA1-F703-4E48-A966-D4F97B184BA9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9640-B4FE-4ED1-8394-64EAB9BA8D69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16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2D5E-9521-4362-82FC-BE0F29A567A0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E8FC-03F1-4653-90FB-62C3A0751A0A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9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A51E-8C02-4897-9441-530CE8137616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7038-451F-441E-A06D-DC0EEA873F7A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22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2687-7EEF-462D-B144-03DDD8C713F8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906D-1232-4431-85AF-0372CB772AC1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8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D8A7-53C2-48DB-AE8B-BEFAE10340A9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3F9F-0386-443F-8667-F63029D7B9DE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90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B659-44F1-4A83-8DDF-39E27449472B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F6D1-43D0-48C2-A7FA-F41D40BF609B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3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5972-C522-44DB-AAB9-9C60946A3048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5E7A-CEE5-4BB4-A812-94C569CF75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0F14-711F-4031-B452-665F8E3A7B33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10F7-7EE4-4AEE-81B4-DCFF0BB17C17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6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1BBE-9807-4E7E-A00E-2E6E4C07DED4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6518-9408-4299-844D-43FBC866F6A3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02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152E-D99D-4366-8DA8-BA55B7F15F68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A751-F900-4C0F-8EDE-C146DB3AC6B5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96AA-05F3-4AEF-9C62-50AB13A1E629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9899-7118-4DB3-AF38-24478CBB04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AF9A-CD90-42C9-A608-021C42EEA0E5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9B65F-A16A-4B47-9858-CD379D6742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7CDC-D357-4DB9-93BB-00FA676B1C9A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0C82-5037-49E4-8063-0A40F93A7E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F161-6151-4378-80FA-3183C08864A1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DD31-0256-43A5-8A1E-6179B1DF17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E504-68B5-49F5-86B7-9BB8ED951705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9894-57B0-4492-BF1F-2324E14102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F7C4-1EE0-4DFE-8978-9AA6CB3921CF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8E84F-50B5-4983-B446-42CA00FF7C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98A2-3276-4C9A-9F78-5069C3229A01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D619-E1E8-46D9-9ED4-EA362FDE4F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CC"/>
            </a:gs>
            <a:gs pos="54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2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411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47BC0-75A7-48EE-8BE2-09062771A5C0}" type="datetimeFigureOut">
              <a:rPr lang="pl-PL"/>
              <a:pPr>
                <a:defRPr/>
              </a:pPr>
              <a:t>09.06.2017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EEFC67-1F9A-4BF0-BA43-79EE960F79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45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CC"/>
            </a:gs>
            <a:gs pos="54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2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27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DAF160-161A-4403-97EE-1656D4FD9366}" type="datetimeFigureOut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09.06.2017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FFA92E-C02F-428D-AE63-80BD1053A65A}" type="slidenum">
              <a:rPr lang="pl-PL">
                <a:solidFill>
                  <a:srgbClr val="FFFF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63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7000">
              <a:schemeClr val="tx1"/>
            </a:gs>
            <a:gs pos="0">
              <a:srgbClr val="99FFCC"/>
            </a:gs>
            <a:gs pos="54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2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6"/>
            <a:ext cx="2771800" cy="307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771800" y="2714625"/>
            <a:ext cx="6157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Times New Roman" pitchFamily="18" charset="0"/>
              </a:rPr>
              <a:t>INFORMACJA O SYTUACJI NA RYNKU PRACY W POWIECIE CHOSZCZEŃSKIM                   WG STANU NA 31.05.2017 ROKU</a:t>
            </a:r>
            <a:endParaRPr lang="pl-PL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59086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CHOSZCZNO czerwiec 2017 r.</a:t>
            </a:r>
            <a:endParaRPr lang="pl-PL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Procentowy udział grup wiekowych osób bezrobotnych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67011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15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Wykształcenie  - procentowy udział osób bezrobotnych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22577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601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rostokąt 1"/>
          <p:cNvSpPr>
            <a:spLocks noChangeArrowheads="1"/>
          </p:cNvSpPr>
          <p:nvPr/>
        </p:nvSpPr>
        <p:spPr bwMode="auto">
          <a:xfrm>
            <a:off x="683568" y="285750"/>
            <a:ext cx="774605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sz="5000" b="1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Osoby będące </a:t>
            </a:r>
          </a:p>
          <a:p>
            <a:pPr algn="ctr"/>
            <a:r>
              <a:rPr lang="pl-PL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 szczególnej sytuacji </a:t>
            </a:r>
          </a:p>
          <a:p>
            <a:pPr algn="ctr"/>
            <a:r>
              <a:rPr lang="pl-PL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rynku pracy wg stanu na 31.05.2017r.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chemeClr val="bg1"/>
                </a:solidFill>
                <a:effectLst/>
                <a:latin typeface="Times New Roman" pitchFamily="18" charset="0"/>
              </a:rPr>
              <a:t>Bezrobotni do 30 roku życia</a:t>
            </a:r>
            <a:endParaRPr lang="pl-PL" sz="36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8826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69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l-PL" sz="2400" dirty="0"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lang="pl-PL" sz="2400" dirty="0">
                <a:solidFill>
                  <a:schemeClr val="bg1"/>
                </a:solidFill>
                <a:effectLst/>
                <a:latin typeface="Times New Roman" pitchFamily="18" charset="0"/>
              </a:rPr>
              <a:t>Długotrwale bezrobotni</a:t>
            </a:r>
            <a:b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</a:rPr>
              <a:t>pozostający w rejestrze powiatowego urzędu pracy łącznie przez okres   ponad  12 miesięcy w okresie ostatnich 2 lat </a:t>
            </a:r>
            <a:br>
              <a:rPr lang="pl-PL" sz="5400" dirty="0">
                <a:solidFill>
                  <a:schemeClr val="bg1"/>
                </a:solidFill>
                <a:effectLst/>
                <a:latin typeface="Times New Roman" pitchFamily="18" charset="0"/>
              </a:rPr>
            </a:br>
            <a:endParaRPr lang="pl-PL" sz="36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24158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58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chemeClr val="bg1"/>
                </a:solidFill>
                <a:effectLst/>
                <a:latin typeface="Times New Roman" pitchFamily="18" charset="0"/>
              </a:rPr>
              <a:t>Bezrobotni powyżej 50 roku życia</a:t>
            </a:r>
            <a:endParaRPr lang="pl-PL" sz="36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94875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94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Bezrobotni p</a:t>
            </a:r>
            <a:r>
              <a:rPr lang="pl-PL" sz="28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osiadający co najmniej </a:t>
            </a:r>
            <a:br>
              <a:rPr lang="pl-PL" sz="28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1 dziecko do 6 roku życia lub co najmniej 1 dziecko niepełnosprawne do 18 roku życia</a:t>
            </a:r>
            <a:endParaRPr lang="pl-PL" sz="28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2793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509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chemeClr val="bg1"/>
                </a:solidFill>
                <a:effectLst/>
                <a:latin typeface="Times New Roman" pitchFamily="18" charset="0"/>
              </a:rPr>
              <a:t>Bezrobotni niepełnosprawni</a:t>
            </a:r>
            <a:endParaRPr lang="pl-PL" sz="36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7923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78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Osoby będące w szczególnej sytuacji na rynku pracy </a:t>
            </a:r>
            <a:b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wg stanu na 31.05.2017r.</a:t>
            </a:r>
            <a:endParaRPr lang="pl-PL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730157"/>
              </p:ext>
            </p:extLst>
          </p:nvPr>
        </p:nvGraphicFramePr>
        <p:xfrm>
          <a:off x="323528" y="1052736"/>
          <a:ext cx="8442325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7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ostokąt 3"/>
          <p:cNvSpPr>
            <a:spLocks noChangeArrowheads="1"/>
          </p:cNvSpPr>
          <p:nvPr/>
        </p:nvSpPr>
        <p:spPr bwMode="auto">
          <a:xfrm>
            <a:off x="827584" y="1143000"/>
            <a:ext cx="741682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5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 Narrow" pitchFamily="34" charset="0"/>
              </a:rPr>
              <a:t> </a:t>
            </a:r>
          </a:p>
          <a:p>
            <a:pPr algn="ctr"/>
            <a:endParaRPr lang="pl-PL" sz="25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 Narrow" pitchFamily="34" charset="0"/>
            </a:endParaRPr>
          </a:p>
          <a:p>
            <a:pPr algn="ctr"/>
            <a:endParaRPr lang="pl-PL" sz="25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 Narrow" pitchFamily="34" charset="0"/>
            </a:endParaRPr>
          </a:p>
          <a:p>
            <a:pPr algn="ctr"/>
            <a:endParaRPr lang="pl-PL" sz="25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 Narrow" pitchFamily="34" charset="0"/>
            </a:endParaRPr>
          </a:p>
          <a:p>
            <a:pPr algn="ctr"/>
            <a:endParaRPr lang="pl-PL" sz="25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Arial Narrow" pitchFamily="34" charset="0"/>
            </a:endParaRPr>
          </a:p>
          <a:p>
            <a:pPr algn="ctr"/>
            <a:r>
              <a:rPr lang="pl-PL" sz="25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 Narrow" pitchFamily="34" charset="0"/>
              </a:rPr>
              <a:t>AKTYWNE FORMY WSPARCIA OSÓB BEZROBOTNYCH </a:t>
            </a:r>
          </a:p>
          <a:p>
            <a:pPr algn="ctr" eaLnBrk="0" hangingPunct="0"/>
            <a:r>
              <a:rPr lang="pl-PL" sz="25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Arial Narrow" pitchFamily="34" charset="0"/>
              </a:rPr>
              <a:t> 01.01. – 31.05. 2017 r.</a:t>
            </a:r>
          </a:p>
          <a:p>
            <a:pPr algn="ctr" eaLnBrk="0" hangingPunct="0"/>
            <a:endParaRPr lang="pl-PL" sz="25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</a:endParaRPr>
          </a:p>
          <a:p>
            <a:pPr algn="ctr" eaLnBrk="0" hangingPunct="0"/>
            <a:r>
              <a:rPr lang="pl-PL" sz="25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</a:rPr>
              <a:t>Ogółem udzielono wsparcia 756 osobom.</a:t>
            </a:r>
            <a:endParaRPr lang="pl-PL" sz="2500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23555" name="Prostokąt 4"/>
          <p:cNvSpPr>
            <a:spLocks noChangeArrowheads="1"/>
          </p:cNvSpPr>
          <p:nvPr/>
        </p:nvSpPr>
        <p:spPr bwMode="auto">
          <a:xfrm>
            <a:off x="321468" y="2276873"/>
            <a:ext cx="85010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                       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endParaRPr lang="pl-PL" sz="2000" b="1" dirty="0">
              <a:solidFill>
                <a:schemeClr val="bg1"/>
              </a:solidFill>
            </a:endParaRP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	</a:t>
            </a:r>
            <a:endParaRPr lang="pl-PL" sz="20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548681"/>
            <a:ext cx="334327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463418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DANE  STATYSTYCZNE O BEZROBOCIU</a:t>
            </a:r>
            <a:br>
              <a:rPr lang="pl-PL" sz="28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8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stopa bezrobocia -  stan na 30.04.2017r. 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87058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574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Aktywne formy wsparcia osób bezrobotnych  w ciągu 5 miesięcy 2017 r.  </a:t>
            </a:r>
            <a:br>
              <a:rPr lang="pl-PL" sz="20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0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w powiecie choszczeńskim</a:t>
            </a:r>
            <a:endParaRPr lang="pl-PL" sz="2000" dirty="0">
              <a:latin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208151"/>
              </p:ext>
            </p:extLst>
          </p:nvPr>
        </p:nvGraphicFramePr>
        <p:xfrm>
          <a:off x="457200" y="1340768"/>
          <a:ext cx="8229600" cy="496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798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Środki pozyskane w 2017 roku na aktywne formy przeciwdziałania bezrobociu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413585"/>
              </p:ext>
            </p:extLst>
          </p:nvPr>
        </p:nvGraphicFramePr>
        <p:xfrm>
          <a:off x="467544" y="1412776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Źródła 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Kwota w tys.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Algorytm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3.836,8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Program Operacyjny Wiedza</a:t>
                      </a:r>
                      <a:r>
                        <a:rPr lang="pl-PL" baseline="0" dirty="0"/>
                        <a:t> Edukacja Rozwój</a:t>
                      </a:r>
                    </a:p>
                    <a:p>
                      <a:r>
                        <a:rPr lang="pl-PL" baseline="0" dirty="0"/>
                        <a:t>(POWER)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1.766,3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Regionalny</a:t>
                      </a:r>
                      <a:r>
                        <a:rPr lang="pl-PL" baseline="0" dirty="0"/>
                        <a:t> Program Operacyjny (RPO)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2.196,7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Art. 150f ustawy o promocji zatrudnienia              i instytucjach rynku pracy                        (Refundacja dla pracodawcy przez 12 mies. – bezrobotni do 30 r.ż.)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2.818,4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Rezerwa Ministra</a:t>
                      </a:r>
                      <a:r>
                        <a:rPr lang="pl-PL" baseline="0" dirty="0"/>
                        <a:t> – program realizacji robót publicznych  w regionach wysokiego bezrobocia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606,2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Rezerwa Ministra dla bezrobotnych zamieszkujących na wsi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409,4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Krajowy Fundusz Szkoleniowy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158,0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11.791,8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968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za uwagę</a:t>
            </a:r>
            <a:endParaRPr lang="pl-PL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8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DANE STATYSTYCZNE O BEZROBOCIU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W POWIECIE CHOSZCZEŃSKIM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ctr">
              <a:buNone/>
            </a:pPr>
            <a:r>
              <a:rPr lang="pl-PL" sz="2000" b="1" dirty="0">
                <a:solidFill>
                  <a:schemeClr val="bg1"/>
                </a:solidFill>
              </a:rPr>
              <a:t>Liczba osób bezrobotnych</a:t>
            </a:r>
          </a:p>
          <a:p>
            <a:pPr marL="136525" indent="0" algn="ctr">
              <a:buNone/>
            </a:pPr>
            <a:endParaRPr lang="pl-PL" sz="2000" dirty="0">
              <a:solidFill>
                <a:schemeClr val="bg1"/>
              </a:solidFill>
            </a:endParaRP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2442610557"/>
              </p:ext>
            </p:extLst>
          </p:nvPr>
        </p:nvGraphicFramePr>
        <p:xfrm>
          <a:off x="1475656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51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DANE STATYSTYCZNE O BEZROBOCIU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W POWIECIE CHOSZCZEŃSKIM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ctr">
              <a:buNone/>
            </a:pPr>
            <a:r>
              <a:rPr lang="pl-PL" sz="1800" b="1" dirty="0">
                <a:solidFill>
                  <a:prstClr val="black"/>
                </a:solidFill>
              </a:rPr>
              <a:t>Wysokość stopy bezrobocia</a:t>
            </a:r>
          </a:p>
          <a:p>
            <a:pPr marL="136525" indent="0" algn="ctr"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157023068"/>
              </p:ext>
            </p:extLst>
          </p:nvPr>
        </p:nvGraphicFramePr>
        <p:xfrm>
          <a:off x="1619672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84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858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Liczba osób bezrobotnych w powiecie choszczeńskim </a:t>
            </a:r>
            <a:b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od maja 2016r. do maja 2017r.</a:t>
            </a:r>
            <a:endParaRPr lang="pl-PL" sz="2500" dirty="0">
              <a:latin typeface="Times New Roman" pitchFamily="18" charset="0"/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585399"/>
              </p:ext>
            </p:extLst>
          </p:nvPr>
        </p:nvGraphicFramePr>
        <p:xfrm>
          <a:off x="539552" y="1700808"/>
          <a:ext cx="8128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1870948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Stopa bezrobocia w powiecie choszczeńskim </a:t>
            </a:r>
            <a:b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5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od kwietnia 2016r.  do kwietnia 2017r.</a:t>
            </a:r>
            <a:endParaRPr lang="pl-PL" sz="2500" dirty="0">
              <a:latin typeface="Times New Roman" pitchFamily="18" charset="0"/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54662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95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Wskaźnik natężenia bezrobocia – procentowy udział liczby bezrobotnych w liczbie ludności w wieku produkcyjnym w poszczególnych gminach </a:t>
            </a:r>
            <a:b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2000" dirty="0"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powiatu choszczeńskiego wg stanu na 30.04.2017 r.</a:t>
            </a: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144615"/>
              </p:ext>
            </p:extLst>
          </p:nvPr>
        </p:nvGraphicFramePr>
        <p:xfrm>
          <a:off x="265113" y="1622425"/>
          <a:ext cx="8613775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Prostokąt 4"/>
          <p:cNvSpPr>
            <a:spLocks noChangeArrowheads="1"/>
          </p:cNvSpPr>
          <p:nvPr/>
        </p:nvSpPr>
        <p:spPr bwMode="auto">
          <a:xfrm>
            <a:off x="214313" y="6357938"/>
            <a:ext cx="435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l-PL" sz="1200">
              <a:solidFill>
                <a:prstClr val="black"/>
              </a:solidFill>
            </a:endParaRPr>
          </a:p>
          <a:p>
            <a:endParaRPr lang="pl-PL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3076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chemeClr val="bg1"/>
                </a:solidFill>
                <a:effectLst/>
              </a:rPr>
              <a:t>Podział osób bezrobotnych </a:t>
            </a:r>
            <a:br>
              <a:rPr lang="pl-PL" sz="3600" dirty="0">
                <a:solidFill>
                  <a:schemeClr val="bg1"/>
                </a:solidFill>
                <a:effectLst/>
              </a:rPr>
            </a:br>
            <a:r>
              <a:rPr lang="pl-PL" sz="3600" dirty="0">
                <a:solidFill>
                  <a:schemeClr val="bg1"/>
                </a:solidFill>
                <a:effectLst/>
              </a:rPr>
              <a:t>ze względu na płeć</a:t>
            </a:r>
            <a:endParaRPr lang="pl-PL" sz="36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64556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3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Podział osób bezrobotnych </a:t>
            </a:r>
            <a:br>
              <a:rPr lang="pl-PL" sz="3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pl-PL" sz="3200" dirty="0">
                <a:solidFill>
                  <a:prstClr val="black"/>
                </a:solidFill>
                <a:effectLst/>
                <a:latin typeface="Times New Roman" pitchFamily="18" charset="0"/>
                <a:cs typeface="Arial" pitchFamily="34" charset="0"/>
              </a:rPr>
              <a:t>ze względu na posiadanie prawa do zasiłku</a:t>
            </a:r>
            <a:endParaRPr lang="pl-PL" sz="32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134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84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Wierzchołek">
  <a:themeElements>
    <a:clrScheme name="Niestandardowy 1">
      <a:dk1>
        <a:sysClr val="windowText" lastClr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1">
    <a:dk1>
      <a:sysClr val="windowText" lastClr="000000"/>
    </a:dk1>
    <a:lt1>
      <a:srgbClr val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Wierzchołek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rzchołek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Niestandardowy 1">
    <a:dk1>
      <a:sysClr val="windowText" lastClr="000000"/>
    </a:dk1>
    <a:lt1>
      <a:srgbClr val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Wierzchołek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rzchołek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7180</TotalTime>
  <Words>331</Words>
  <Application>Microsoft Office PowerPoint</Application>
  <PresentationFormat>Pokaz na ekranie (4:3)</PresentationFormat>
  <Paragraphs>106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3" baseType="lpstr">
      <vt:lpstr>Arial</vt:lpstr>
      <vt:lpstr>Arial Narrow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Wierzchołek</vt:lpstr>
      <vt:lpstr>6_Wierzchołek</vt:lpstr>
      <vt:lpstr>Prezentacja programu PowerPoint</vt:lpstr>
      <vt:lpstr>DANE  STATYSTYCZNE O BEZROBOCIU stopa bezrobocia -  stan na 30.04.2017r. </vt:lpstr>
      <vt:lpstr>DANE STATYSTYCZNE O BEZROBOCIU  W POWIECIE CHOSZCZEŃSKIM</vt:lpstr>
      <vt:lpstr>DANE STATYSTYCZNE O BEZROBOCIU  W POWIECIE CHOSZCZEŃSKIM</vt:lpstr>
      <vt:lpstr>Liczba osób bezrobotnych w powiecie choszczeńskim  od maja 2016r. do maja 2017r.</vt:lpstr>
      <vt:lpstr>Stopa bezrobocia w powiecie choszczeńskim  od kwietnia 2016r.  do kwietnia 2017r.</vt:lpstr>
      <vt:lpstr>Wskaźnik natężenia bezrobocia – procentowy udział liczby bezrobotnych w liczbie ludności w wieku produkcyjnym w poszczególnych gminach  powiatu choszczeńskiego wg stanu na 30.04.2017 r.</vt:lpstr>
      <vt:lpstr>Podział osób bezrobotnych  ze względu na płeć</vt:lpstr>
      <vt:lpstr>Podział osób bezrobotnych  ze względu na posiadanie prawa do zasiłku</vt:lpstr>
      <vt:lpstr>Procentowy udział grup wiekowych osób bezrobotnych</vt:lpstr>
      <vt:lpstr>Wykształcenie  - procentowy udział osób bezrobotnych</vt:lpstr>
      <vt:lpstr>Prezentacja programu PowerPoint</vt:lpstr>
      <vt:lpstr>Bezrobotni do 30 roku życia</vt:lpstr>
      <vt:lpstr> Długotrwale bezrobotni pozostający w rejestrze powiatowego urzędu pracy łącznie przez okres   ponad  12 miesięcy w okresie ostatnich 2 lat  </vt:lpstr>
      <vt:lpstr>Bezrobotni powyżej 50 roku życia</vt:lpstr>
      <vt:lpstr>Bezrobotni posiadający co najmniej  1 dziecko do 6 roku życia lub co najmniej 1 dziecko niepełnosprawne do 18 roku życia</vt:lpstr>
      <vt:lpstr>Bezrobotni niepełnosprawni</vt:lpstr>
      <vt:lpstr>Osoby będące w szczególnej sytuacji na rynku pracy  wg stanu na 31.05.2017r.</vt:lpstr>
      <vt:lpstr>Prezentacja programu PowerPoint</vt:lpstr>
      <vt:lpstr>Aktywne formy wsparcia osób bezrobotnych  w ciągu 5 miesięcy 2017 r.   w powiecie choszczeńskim</vt:lpstr>
      <vt:lpstr>Środki pozyskane w 2017 roku na aktywne formy przeciwdziałania bezrobociu</vt:lpstr>
      <vt:lpstr>      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PUP</dc:creator>
  <cp:lastModifiedBy>PUP Choszczno</cp:lastModifiedBy>
  <cp:revision>550</cp:revision>
  <cp:lastPrinted>2017-06-09T08:29:02Z</cp:lastPrinted>
  <dcterms:created xsi:type="dcterms:W3CDTF">2011-04-12T09:51:38Z</dcterms:created>
  <dcterms:modified xsi:type="dcterms:W3CDTF">2017-06-09T08:30:11Z</dcterms:modified>
</cp:coreProperties>
</file>